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72" r:id="rId4"/>
    <p:sldId id="275" r:id="rId5"/>
    <p:sldId id="258" r:id="rId6"/>
    <p:sldId id="260" r:id="rId7"/>
    <p:sldId id="261" r:id="rId8"/>
    <p:sldId id="282" r:id="rId9"/>
    <p:sldId id="276" r:id="rId10"/>
    <p:sldId id="277" r:id="rId11"/>
    <p:sldId id="273" r:id="rId12"/>
    <p:sldId id="274" r:id="rId13"/>
    <p:sldId id="278" r:id="rId14"/>
    <p:sldId id="264" r:id="rId15"/>
    <p:sldId id="279" r:id="rId16"/>
    <p:sldId id="281" r:id="rId17"/>
    <p:sldId id="280" r:id="rId18"/>
    <p:sldId id="283" r:id="rId19"/>
    <p:sldId id="284" r:id="rId20"/>
    <p:sldId id="270" r:id="rId2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74" autoAdjust="0"/>
    <p:restoredTop sz="94622" autoAdjust="0"/>
  </p:normalViewPr>
  <p:slideViewPr>
    <p:cSldViewPr>
      <p:cViewPr varScale="1">
        <p:scale>
          <a:sx n="144" d="100"/>
          <a:sy n="144" d="100"/>
        </p:scale>
        <p:origin x="858" y="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0779851089342566"/>
          <c:y val="6.5299402359173503E-2"/>
          <c:w val="0.59028947500456952"/>
          <c:h val="0.8134109437575718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Valgus</c:v>
                </c:pt>
                <c:pt idx="1">
                  <c:v>Varus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39</c:v>
                </c:pt>
                <c:pt idx="1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13-4C87-A101-2841171DE8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12080323099430866"/>
          <c:y val="0.85112715874513878"/>
          <c:w val="0.77237778177903582"/>
          <c:h val="0.14260857564553686"/>
        </c:manualLayout>
      </c:layout>
      <c:overlay val="0"/>
      <c:txPr>
        <a:bodyPr/>
        <a:lstStyle/>
        <a:p>
          <a:pPr>
            <a:defRPr b="1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0779851089342566"/>
          <c:y val="6.5299402359173489E-2"/>
          <c:w val="0.59028947500456941"/>
          <c:h val="0.8134109437575718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Гемигипертрофия</c:v>
                </c:pt>
                <c:pt idx="1">
                  <c:v>Последствия травм</c:v>
                </c:pt>
                <c:pt idx="2">
                  <c:v>Диспластические заболевания</c:v>
                </c:pt>
                <c:pt idx="3">
                  <c:v>Гемипарез</c:v>
                </c:pt>
                <c:pt idx="4">
                  <c:v>Идиопатическая разновеликость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</c:v>
                </c:pt>
                <c:pt idx="1">
                  <c:v>8</c:v>
                </c:pt>
                <c:pt idx="2">
                  <c:v>6</c:v>
                </c:pt>
                <c:pt idx="3">
                  <c:v>7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32-4F88-A041-9C8666A35D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3.0024850180045356E-2"/>
          <c:y val="0.72887977648094782"/>
          <c:w val="0.96997514981995459"/>
          <c:h val="0.26485593132380475"/>
        </c:manualLayout>
      </c:layout>
      <c:overlay val="0"/>
      <c:txPr>
        <a:bodyPr/>
        <a:lstStyle/>
        <a:p>
          <a:pPr>
            <a:defRPr b="1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171450"/>
            <a:ext cx="8695944" cy="452628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4015472"/>
            <a:ext cx="8723376" cy="998685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00150"/>
            <a:ext cx="7772400" cy="1335081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1"/>
            <a:ext cx="6400800" cy="11049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8685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85850"/>
            <a:ext cx="2057400" cy="3365500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85850"/>
            <a:ext cx="6019800" cy="3365501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171450"/>
            <a:ext cx="8695944" cy="3552444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9" y="3152694"/>
            <a:ext cx="2876429" cy="535520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3056467"/>
            <a:ext cx="5544515" cy="637604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3065672"/>
            <a:ext cx="5467980" cy="580704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3055631"/>
            <a:ext cx="3308000" cy="488662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3043916"/>
            <a:ext cx="8723376" cy="997406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1847670"/>
            <a:ext cx="7772400" cy="1143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078086"/>
            <a:ext cx="6417734" cy="70485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009394"/>
            <a:ext cx="3822192" cy="25854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09394"/>
            <a:ext cx="3822192" cy="25854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08585"/>
            <a:ext cx="3822192" cy="47982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3" y="2571751"/>
            <a:ext cx="3820055" cy="20228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008585"/>
            <a:ext cx="3822192" cy="47982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71751"/>
            <a:ext cx="3822192" cy="20228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7406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686050"/>
            <a:ext cx="3352800" cy="142875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8685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1714500"/>
            <a:ext cx="3352800" cy="939546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371600"/>
            <a:ext cx="3904076" cy="28575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171450"/>
            <a:ext cx="8695944" cy="452628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4015472"/>
            <a:ext cx="8723376" cy="998685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6" y="254000"/>
            <a:ext cx="3812645" cy="1822451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4" y="2089150"/>
            <a:ext cx="3818467" cy="18161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028700"/>
            <a:ext cx="3566160" cy="219456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171450"/>
            <a:ext cx="8695944" cy="185166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259572"/>
            <a:ext cx="8723376" cy="997406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3746"/>
            <a:ext cx="8229600" cy="939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4687623"/>
            <a:ext cx="378669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9" y="4687623"/>
            <a:ext cx="378669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4687623"/>
            <a:ext cx="116182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8" y="2006600"/>
            <a:ext cx="7408333" cy="2588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095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1540" y="1491630"/>
            <a:ext cx="82089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ПРИМЕНЕНИЕ  МЕТОДИКИ УПРАВЛЯЕМОГО РОСТА ДЛЯ КОРРЕКЦИИ </a:t>
            </a:r>
            <a:r>
              <a:rPr lang="ru-RU" sz="2400" b="1" dirty="0" smtClean="0">
                <a:solidFill>
                  <a:schemeClr val="bg1"/>
                </a:solidFill>
              </a:rPr>
              <a:t>ДЕФОРМАЦИЙ </a:t>
            </a:r>
            <a:r>
              <a:rPr lang="ru-RU" sz="2400" b="1" dirty="0">
                <a:solidFill>
                  <a:schemeClr val="bg1"/>
                </a:solidFill>
              </a:rPr>
              <a:t>НИЖНИХ КОНЕЧНОСТЕЙ У </a:t>
            </a:r>
            <a:r>
              <a:rPr lang="ru-RU" sz="2400" b="1" dirty="0" smtClean="0">
                <a:solidFill>
                  <a:schemeClr val="bg1"/>
                </a:solidFill>
              </a:rPr>
              <a:t>ДЕТЕЙ.</a:t>
            </a:r>
          </a:p>
          <a:p>
            <a:pPr algn="ctr"/>
            <a:endParaRPr lang="ru-RU" sz="24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Дохов</a:t>
            </a:r>
            <a:r>
              <a:rPr lang="ru-RU" sz="2400" b="1" dirty="0" smtClean="0">
                <a:solidFill>
                  <a:schemeClr val="bg1"/>
                </a:solidFill>
              </a:rPr>
              <a:t> М.М.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10272" y="4620096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Саратов, 2020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5516" y="123478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НИИТОН ФГБОУ ВО "СГМУ им. </a:t>
            </a:r>
            <a:r>
              <a:rPr lang="ru-RU" sz="2400" b="1" dirty="0" err="1">
                <a:solidFill>
                  <a:schemeClr val="bg1"/>
                </a:solidFill>
              </a:rPr>
              <a:t>В.И.Разумовского</a:t>
            </a:r>
            <a:r>
              <a:rPr lang="ru-RU" sz="2400" b="1" dirty="0">
                <a:solidFill>
                  <a:schemeClr val="bg1"/>
                </a:solidFill>
              </a:rPr>
              <a:t>" МЗ РФ</a:t>
            </a:r>
          </a:p>
        </p:txBody>
      </p:sp>
    </p:spTree>
    <p:extLst>
      <p:ext uri="{BB962C8B-B14F-4D97-AF65-F5344CB8AC3E}">
        <p14:creationId xmlns:p14="http://schemas.microsoft.com/office/powerpoint/2010/main" val="176308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07" b="22163"/>
          <a:stretch/>
        </p:blipFill>
        <p:spPr>
          <a:xfrm>
            <a:off x="8100392" y="1"/>
            <a:ext cx="1043608" cy="48237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004048" y="771550"/>
            <a:ext cx="403244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Наиболее «активными» зонами роста являются дистальный отдел бедренной кости и проксимальный большеберцовой. </a:t>
            </a:r>
          </a:p>
          <a:p>
            <a:pPr algn="just"/>
            <a:r>
              <a:rPr lang="ru-RU" b="1" dirty="0" smtClean="0"/>
              <a:t>Для определения потенциала роста каждой ростковой зоны в зависимости от возраста и пола ребенка и определения возможности использования методики управляемого роста в коррекции разновеликости </a:t>
            </a:r>
            <a:r>
              <a:rPr lang="ru-RU" b="1" dirty="0"/>
              <a:t>н</a:t>
            </a:r>
            <a:r>
              <a:rPr lang="ru-RU" b="1" dirty="0" smtClean="0"/>
              <a:t>ог у детей можно использовать таблицы </a:t>
            </a:r>
            <a:r>
              <a:rPr lang="en-US" b="1" dirty="0" smtClean="0"/>
              <a:t>Green-Anderson.</a:t>
            </a:r>
            <a:r>
              <a:rPr lang="ru-RU" b="1" dirty="0" smtClean="0"/>
              <a:t> </a:t>
            </a:r>
            <a:endParaRPr lang="ru-RU" b="1" dirty="0"/>
          </a:p>
        </p:txBody>
      </p:sp>
      <p:pic>
        <p:nvPicPr>
          <p:cNvPr id="2052" name="Picture 4" descr="https://upload.orthobullets.com/topic/4045/images/ga%20cha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1510"/>
            <a:ext cx="4464496" cy="4468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62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07" b="22163"/>
          <a:stretch/>
        </p:blipFill>
        <p:spPr>
          <a:xfrm>
            <a:off x="8100392" y="1"/>
            <a:ext cx="1043608" cy="482379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6" t="21457" r="52575" b="56893"/>
          <a:stretch/>
        </p:blipFill>
        <p:spPr bwMode="auto">
          <a:xfrm>
            <a:off x="567797" y="622112"/>
            <a:ext cx="3716171" cy="1966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97" t="67172" r="36598" b="8471"/>
          <a:stretch/>
        </p:blipFill>
        <p:spPr bwMode="auto">
          <a:xfrm>
            <a:off x="5364088" y="602625"/>
            <a:ext cx="2088232" cy="1968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8" t="15464" r="51325" b="59874"/>
          <a:stretch/>
        </p:blipFill>
        <p:spPr bwMode="auto">
          <a:xfrm>
            <a:off x="539553" y="2841780"/>
            <a:ext cx="3744416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14" t="15464" r="29195" b="59874"/>
          <a:stretch/>
        </p:blipFill>
        <p:spPr bwMode="auto">
          <a:xfrm>
            <a:off x="5364088" y="2841780"/>
            <a:ext cx="2232248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232999"/>
            <a:ext cx="7378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bg1"/>
                </a:solidFill>
              </a:rPr>
              <a:t>ТЕХНИКА ОПЕРАТИВНОГО ВМЕШАТЕЛЬСТВА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67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07" b="22163"/>
          <a:stretch/>
        </p:blipFill>
        <p:spPr>
          <a:xfrm>
            <a:off x="8100392" y="1"/>
            <a:ext cx="1043608" cy="4823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36123" y="232999"/>
            <a:ext cx="42969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2400" b="1" dirty="0" smtClean="0"/>
              <a:t>РЕЗУЛЬТАТЫ ИССЛЕДОВАНИЯ</a:t>
            </a:r>
            <a:endParaRPr lang="ru-RU" sz="24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9203221"/>
              </p:ext>
            </p:extLst>
          </p:nvPr>
        </p:nvGraphicFramePr>
        <p:xfrm>
          <a:off x="251521" y="1563638"/>
          <a:ext cx="8640959" cy="17553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58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0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49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22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160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1722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Возраст (лет)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Угол деформации (град)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Угол после коррекции (град)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Срок коррекции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</a:rPr>
                        <a:t>мес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765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1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гр.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7,5 [6:8,5]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20,5 [19,5:23]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6 </a:t>
                      </a: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</a:rPr>
                        <a:t>[5:7,5]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</a:rPr>
                        <a:t> [8:11]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765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2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гр.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4 </a:t>
                      </a: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</a:rPr>
                        <a:t>[3:5]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19 [19:20]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</a:rPr>
                        <a:t>5 [4:6]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10 [8:11]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07504" y="775667"/>
            <a:ext cx="878497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Сводные данные по возрасту, рентгенометрическим параметрам и сроку лечения пациентов с вальгусной и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варусной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деформацией нижних конечностей. </a:t>
            </a:r>
            <a:endParaRPr kumimoji="0" lang="ru-RU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3758577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Применение временного </a:t>
            </a:r>
            <a:r>
              <a:rPr lang="ru-RU" b="1" dirty="0" err="1"/>
              <a:t>эпифизеодеза</a:t>
            </a:r>
            <a:r>
              <a:rPr lang="ru-RU" b="1" dirty="0"/>
              <a:t> дала положительные результаты </a:t>
            </a:r>
            <a:r>
              <a:rPr lang="ru-RU" b="1" dirty="0" smtClean="0"/>
              <a:t>в 97% случаев.  </a:t>
            </a:r>
            <a:r>
              <a:rPr lang="ru-RU" b="1" dirty="0"/>
              <a:t>У </a:t>
            </a:r>
            <a:r>
              <a:rPr lang="ru-RU" b="1" dirty="0" smtClean="0"/>
              <a:t>двух пациентов отмечались неудовлетворительные результаты связанные с миграцией металлоконструкции и </a:t>
            </a:r>
            <a:r>
              <a:rPr lang="ru-RU" b="1" dirty="0" err="1" smtClean="0"/>
              <a:t>гиперкоррекцией</a:t>
            </a:r>
            <a:r>
              <a:rPr lang="ru-RU" b="1" dirty="0" smtClean="0"/>
              <a:t> в другом случае</a:t>
            </a:r>
            <a:endParaRPr lang="ru-RU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0714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07" b="22163"/>
          <a:stretch/>
        </p:blipFill>
        <p:spPr>
          <a:xfrm>
            <a:off x="8100392" y="1"/>
            <a:ext cx="1043608" cy="4823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539" y="123478"/>
            <a:ext cx="42969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2400" b="1" dirty="0" smtClean="0"/>
              <a:t>РЕЗУЛЬТАТЫ ИССЛЕДОВАНИЯ</a:t>
            </a:r>
            <a:endParaRPr lang="ru-RU" sz="24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3198538"/>
              </p:ext>
            </p:extLst>
          </p:nvPr>
        </p:nvGraphicFramePr>
        <p:xfrm>
          <a:off x="278881" y="1110941"/>
          <a:ext cx="8640959" cy="27169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809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14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1722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Возраст (лет)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Укорочение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 (мм) до  коррекции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Укорочение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 (мм) после коррекции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Срок коррекции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</a:rPr>
                        <a:t>мес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68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/>
                        </a:rPr>
                        <a:t>Гемигипертрофия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6,5 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/>
                        </a:rPr>
                        <a:t>41,4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/>
                        </a:rPr>
                        <a:t>11,8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/>
                        </a:rPr>
                        <a:t>24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  <a:effectLst/>
                        </a:rPr>
                        <a:t>Последсвтия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 травм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8,1 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/>
                        </a:rPr>
                        <a:t>38,1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/>
                        </a:rPr>
                        <a:t>8,9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/>
                        </a:rPr>
                        <a:t>19,9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/>
                        </a:rPr>
                        <a:t>Диспластические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/>
                        </a:rPr>
                        <a:t> заболевания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/>
                        </a:rPr>
                        <a:t>8,1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/>
                        </a:rPr>
                        <a:t>28,5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/>
                        </a:rPr>
                        <a:t>6,4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/>
                        </a:rPr>
                        <a:t>20,7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03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/>
                        </a:rPr>
                        <a:t>Гемипарез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/>
                        </a:rPr>
                        <a:t>9,6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/>
                        </a:rPr>
                        <a:t>35,4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/>
                        </a:rPr>
                        <a:t>8,9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/>
                        </a:rPr>
                        <a:t>24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/>
                        </a:rPr>
                        <a:t>Идиопатическая разновеликость 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/>
                        </a:rPr>
                        <a:t>9,4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/>
                        </a:rPr>
                        <a:t>24,8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/>
                        </a:rPr>
                        <a:t>5,6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/>
                        </a:rPr>
                        <a:t>20,4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40379" y="482380"/>
            <a:ext cx="878497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Сводные данные по возрасту, рентгенометрическим параметрам и сроку лечения пациентов с разновеликостью нижних конечностей. </a:t>
            </a:r>
            <a:endParaRPr kumimoji="0" lang="ru-RU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3985" y="4228405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Применение временного </a:t>
            </a:r>
            <a:r>
              <a:rPr lang="ru-RU" b="1" dirty="0" err="1"/>
              <a:t>эпифизеодеза</a:t>
            </a:r>
            <a:r>
              <a:rPr lang="ru-RU" b="1" dirty="0"/>
              <a:t> дала положительные результаты </a:t>
            </a:r>
            <a:r>
              <a:rPr lang="ru-RU" b="1" dirty="0" smtClean="0"/>
              <a:t>в 90% случаев.  </a:t>
            </a:r>
            <a:r>
              <a:rPr lang="ru-RU" b="1" dirty="0"/>
              <a:t>У </a:t>
            </a:r>
            <a:r>
              <a:rPr lang="ru-RU" b="1" dirty="0" smtClean="0"/>
              <a:t>трех пациентов значимой коррекции укорочения не произошло (1 – </a:t>
            </a:r>
            <a:r>
              <a:rPr lang="ru-RU" b="1" dirty="0" err="1" smtClean="0"/>
              <a:t>последсвие</a:t>
            </a:r>
            <a:r>
              <a:rPr lang="ru-RU" b="1" dirty="0" smtClean="0"/>
              <a:t> травмы, 2 – </a:t>
            </a:r>
            <a:r>
              <a:rPr lang="ru-RU" b="1" dirty="0" err="1" smtClean="0"/>
              <a:t>диспластические</a:t>
            </a:r>
            <a:r>
              <a:rPr lang="ru-RU" b="1" dirty="0" smtClean="0"/>
              <a:t> заболевания). </a:t>
            </a:r>
            <a:endParaRPr lang="ru-RU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1106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07" b="22163"/>
          <a:stretch/>
        </p:blipFill>
        <p:spPr>
          <a:xfrm>
            <a:off x="8100392" y="1"/>
            <a:ext cx="1043608" cy="482379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7" b="11778"/>
          <a:stretch/>
        </p:blipFill>
        <p:spPr bwMode="auto">
          <a:xfrm>
            <a:off x="4932040" y="114007"/>
            <a:ext cx="2664296" cy="4937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54" b="1"/>
          <a:stretch/>
        </p:blipFill>
        <p:spPr bwMode="auto">
          <a:xfrm flipH="1">
            <a:off x="1030288" y="106170"/>
            <a:ext cx="2605608" cy="4944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046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07" b="22163"/>
          <a:stretch/>
        </p:blipFill>
        <p:spPr>
          <a:xfrm>
            <a:off x="8100392" y="1"/>
            <a:ext cx="1043608" cy="48237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9"/>
          <a:stretch/>
        </p:blipFill>
        <p:spPr>
          <a:xfrm>
            <a:off x="1403648" y="215500"/>
            <a:ext cx="2299877" cy="49023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9"/>
          <a:stretch/>
        </p:blipFill>
        <p:spPr>
          <a:xfrm>
            <a:off x="5436096" y="241190"/>
            <a:ext cx="2244962" cy="4902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28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07" b="22163"/>
          <a:stretch/>
        </p:blipFill>
        <p:spPr>
          <a:xfrm>
            <a:off x="8100392" y="1"/>
            <a:ext cx="1043608" cy="48237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66"/>
          <a:stretch/>
        </p:blipFill>
        <p:spPr>
          <a:xfrm>
            <a:off x="1475656" y="339502"/>
            <a:ext cx="2291747" cy="47286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3" t="8756" r="-4513" b="-295"/>
          <a:stretch/>
        </p:blipFill>
        <p:spPr>
          <a:xfrm>
            <a:off x="4932040" y="328505"/>
            <a:ext cx="2063792" cy="470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60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07" b="22163"/>
          <a:stretch/>
        </p:blipFill>
        <p:spPr>
          <a:xfrm>
            <a:off x="8100392" y="1"/>
            <a:ext cx="1043608" cy="48237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4" r="12696"/>
          <a:stretch/>
        </p:blipFill>
        <p:spPr>
          <a:xfrm>
            <a:off x="107504" y="339502"/>
            <a:ext cx="2889488" cy="444395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79" r="13148"/>
          <a:stretch/>
        </p:blipFill>
        <p:spPr>
          <a:xfrm>
            <a:off x="3203848" y="379643"/>
            <a:ext cx="2646619" cy="297863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87" r="24492"/>
          <a:stretch/>
        </p:blipFill>
        <p:spPr>
          <a:xfrm>
            <a:off x="6251130" y="1131590"/>
            <a:ext cx="2614848" cy="3731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64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07" b="22163"/>
          <a:stretch/>
        </p:blipFill>
        <p:spPr>
          <a:xfrm>
            <a:off x="8100392" y="1"/>
            <a:ext cx="1043608" cy="48237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4" t="9379"/>
          <a:stretch/>
        </p:blipFill>
        <p:spPr>
          <a:xfrm>
            <a:off x="323528" y="627534"/>
            <a:ext cx="2711774" cy="37707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65" b="13087"/>
          <a:stretch/>
        </p:blipFill>
        <p:spPr>
          <a:xfrm>
            <a:off x="3203848" y="627534"/>
            <a:ext cx="2796757" cy="37707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14" b="9301"/>
          <a:stretch/>
        </p:blipFill>
        <p:spPr>
          <a:xfrm>
            <a:off x="6084168" y="627534"/>
            <a:ext cx="2800483" cy="377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52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07" b="22163"/>
          <a:stretch/>
        </p:blipFill>
        <p:spPr>
          <a:xfrm>
            <a:off x="8100392" y="1"/>
            <a:ext cx="1043608" cy="4823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8032" y="339502"/>
            <a:ext cx="781236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/>
              <a:t>Заключение</a:t>
            </a:r>
            <a:endParaRPr lang="ru-RU" dirty="0"/>
          </a:p>
          <a:p>
            <a:pPr algn="just"/>
            <a:r>
              <a:rPr lang="ru-RU" dirty="0"/>
              <a:t>Методика управляемого роста отличается высокой эффективностью, безопасностью и простотой. Манипуляции с зоной роста являются малоинвазивными, малотравматичными, не требуют применения внешней иммобилизации, не ограничивают активность и сохраняют качество жизни ребенка. </a:t>
            </a:r>
            <a:endParaRPr lang="ru-RU" dirty="0" smtClean="0"/>
          </a:p>
          <a:p>
            <a:pPr algn="just"/>
            <a:r>
              <a:rPr lang="ru-RU" dirty="0" smtClean="0"/>
              <a:t>С </a:t>
            </a:r>
            <a:r>
              <a:rPr lang="ru-RU" dirty="0"/>
              <a:t>момента внедрения методики управляемого роста в работу отделения, количество  корригирующих остеотомий выполняемых в связи с осевыми деформациями нижних конечностей снизилось в несколько раз. </a:t>
            </a:r>
            <a:endParaRPr lang="ru-RU" dirty="0" smtClean="0"/>
          </a:p>
          <a:p>
            <a:pPr algn="just"/>
            <a:r>
              <a:rPr lang="ru-RU" dirty="0" smtClean="0"/>
              <a:t>В </a:t>
            </a:r>
            <a:r>
              <a:rPr lang="ru-RU" dirty="0"/>
              <a:t>настоящее время показания к применению методики расширяются и проводятся исследования о возможности применения данной методики у детей с деформациями других сегментов конечностей. 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588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07" b="22163"/>
          <a:stretch/>
        </p:blipFill>
        <p:spPr>
          <a:xfrm>
            <a:off x="8100392" y="1"/>
            <a:ext cx="1043608" cy="48237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987824" y="241190"/>
            <a:ext cx="54548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МЕТОДИКА УПРАВЛЯЕМОГО РОСТА</a:t>
            </a:r>
            <a:endParaRPr lang="ru-RU" sz="24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24" y="2000450"/>
            <a:ext cx="3024336" cy="12738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b="-14165"/>
          <a:stretch/>
        </p:blipFill>
        <p:spPr>
          <a:xfrm>
            <a:off x="5424896" y="1820410"/>
            <a:ext cx="2398388" cy="157546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3" t="58638"/>
          <a:stretch/>
        </p:blipFill>
        <p:spPr>
          <a:xfrm>
            <a:off x="5455201" y="3060562"/>
            <a:ext cx="2034162" cy="98621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44" b="14097"/>
          <a:stretch/>
        </p:blipFill>
        <p:spPr>
          <a:xfrm>
            <a:off x="591687" y="4046772"/>
            <a:ext cx="2664296" cy="9660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83" y="2794310"/>
            <a:ext cx="2857500" cy="17145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1" t="35126" r="39130" b="45950"/>
          <a:stretch/>
        </p:blipFill>
        <p:spPr>
          <a:xfrm>
            <a:off x="5424896" y="4054495"/>
            <a:ext cx="2248108" cy="9800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31" t="27582" r="7057" b="14143"/>
          <a:stretch/>
        </p:blipFill>
        <p:spPr>
          <a:xfrm>
            <a:off x="412547" y="241190"/>
            <a:ext cx="2309092" cy="16971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43808" y="905115"/>
            <a:ext cx="1713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Phemister</a:t>
            </a:r>
            <a:r>
              <a:rPr lang="en-US" b="1" dirty="0" smtClean="0"/>
              <a:t>, 1933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563888" y="2423478"/>
            <a:ext cx="139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Blount, 1949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549627" y="3395879"/>
            <a:ext cx="1766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Metaizeau</a:t>
            </a:r>
            <a:r>
              <a:rPr lang="en-US" b="1" dirty="0"/>
              <a:t>, </a:t>
            </a:r>
            <a:r>
              <a:rPr lang="en-US" b="1" dirty="0" smtClean="0"/>
              <a:t>1998</a:t>
            </a:r>
            <a:endParaRPr lang="ru-RU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549626" y="4345116"/>
            <a:ext cx="1548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Stevens, </a:t>
            </a:r>
            <a:r>
              <a:rPr lang="en-US" b="1" dirty="0" smtClean="0"/>
              <a:t>2004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03280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7" b="10155"/>
          <a:stretch/>
        </p:blipFill>
        <p:spPr>
          <a:xfrm>
            <a:off x="9897" y="1"/>
            <a:ext cx="9134103" cy="514349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07" b="22163"/>
          <a:stretch/>
        </p:blipFill>
        <p:spPr>
          <a:xfrm>
            <a:off x="8100392" y="1"/>
            <a:ext cx="1043608" cy="4823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19444" y="2176665"/>
            <a:ext cx="53832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БЛАГОДАРЮ ЗА ВНИМАНИЕ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46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07" b="22163"/>
          <a:stretch/>
        </p:blipFill>
        <p:spPr>
          <a:xfrm>
            <a:off x="8100392" y="1"/>
            <a:ext cx="1043608" cy="482379"/>
          </a:xfrm>
          <a:prstGeom prst="rect">
            <a:avLst/>
          </a:prstGeom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317658580"/>
              </p:ext>
            </p:extLst>
          </p:nvPr>
        </p:nvGraphicFramePr>
        <p:xfrm>
          <a:off x="107504" y="1005576"/>
          <a:ext cx="4896544" cy="3402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220072" y="1275606"/>
            <a:ext cx="36901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/>
              <a:t>Возраст пациентов с вальгусной деформацией был от 5 до </a:t>
            </a:r>
            <a:r>
              <a:rPr lang="ru-RU" sz="2000" b="1" dirty="0" smtClean="0"/>
              <a:t>15 </a:t>
            </a:r>
            <a:r>
              <a:rPr lang="ru-RU" sz="2000" b="1" dirty="0"/>
              <a:t>лет (средний возраст составил 7,5 [6:8,5] лет).   Дети с </a:t>
            </a:r>
            <a:r>
              <a:rPr lang="ru-RU" sz="2000" b="1" dirty="0" err="1"/>
              <a:t>варусной</a:t>
            </a:r>
            <a:r>
              <a:rPr lang="ru-RU" sz="2000" b="1" dirty="0"/>
              <a:t> деформацией были в возрасте от 3 до 8 лет. Средний возраст составил 4 [3:5] лет. Из группы исследования были исключены дети с сопутствующими обменными нарушениями.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75656" y="357504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МАТЕРИАЛЫ И МЕТОДЫ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40938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07" b="22163"/>
          <a:stretch/>
        </p:blipFill>
        <p:spPr>
          <a:xfrm>
            <a:off x="8100392" y="1"/>
            <a:ext cx="1043608" cy="482379"/>
          </a:xfrm>
          <a:prstGeom prst="rect">
            <a:avLst/>
          </a:prstGeom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038949252"/>
              </p:ext>
            </p:extLst>
          </p:nvPr>
        </p:nvGraphicFramePr>
        <p:xfrm>
          <a:off x="107504" y="241190"/>
          <a:ext cx="4896544" cy="4778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220072" y="987574"/>
            <a:ext cx="36901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/>
              <a:t>Возраст пациентов </a:t>
            </a:r>
            <a:r>
              <a:rPr lang="ru-RU" sz="2000" b="1" dirty="0" smtClean="0"/>
              <a:t>с разновеликостью нижних конечностей был </a:t>
            </a:r>
            <a:r>
              <a:rPr lang="ru-RU" sz="2000" b="1" dirty="0"/>
              <a:t>от </a:t>
            </a:r>
            <a:r>
              <a:rPr lang="ru-RU" sz="2000" b="1" dirty="0" smtClean="0"/>
              <a:t>4 </a:t>
            </a:r>
            <a:r>
              <a:rPr lang="ru-RU" sz="2000" b="1" dirty="0"/>
              <a:t>до </a:t>
            </a:r>
            <a:r>
              <a:rPr lang="ru-RU" sz="2000" b="1" dirty="0" smtClean="0"/>
              <a:t>14 </a:t>
            </a:r>
            <a:r>
              <a:rPr lang="ru-RU" sz="2000" b="1" dirty="0"/>
              <a:t>лет (средний возраст составил </a:t>
            </a:r>
            <a:r>
              <a:rPr lang="ru-RU" sz="2000" b="1" dirty="0" smtClean="0"/>
              <a:t>8,5 лет</a:t>
            </a:r>
            <a:r>
              <a:rPr lang="ru-RU" sz="2000" b="1" dirty="0"/>
              <a:t>).   </a:t>
            </a:r>
            <a:r>
              <a:rPr lang="ru-RU" sz="2000" b="1" dirty="0" smtClean="0"/>
              <a:t>В 45% случаев </a:t>
            </a:r>
            <a:r>
              <a:rPr lang="ru-RU" sz="2000" b="1" dirty="0" err="1" smtClean="0"/>
              <a:t>эпифизеодез</a:t>
            </a:r>
            <a:r>
              <a:rPr lang="ru-RU" sz="2000" b="1" dirty="0" smtClean="0"/>
              <a:t> бедренной кости, в 30% - большеберцовой, в 25% - бедренной и большеберцовой.</a:t>
            </a:r>
            <a:endParaRPr lang="ru-RU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475656" y="357504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МАТЕРИАЛЫ И МЕТОДЫ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59482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07" b="22163"/>
          <a:stretch/>
        </p:blipFill>
        <p:spPr>
          <a:xfrm>
            <a:off x="8100392" y="1"/>
            <a:ext cx="1043608" cy="48237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03"/>
          <a:stretch/>
        </p:blipFill>
        <p:spPr>
          <a:xfrm>
            <a:off x="166783" y="667046"/>
            <a:ext cx="4819650" cy="26983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87"/>
          <a:stretch/>
        </p:blipFill>
        <p:spPr>
          <a:xfrm>
            <a:off x="5050575" y="658857"/>
            <a:ext cx="4093425" cy="271467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83569" y="205381"/>
            <a:ext cx="6912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MECHANICAL AXIS - ZONE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3291830"/>
            <a:ext cx="86409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Расположение механической оси конечности в зоне от -1 до + 1 входит в пределы физиологической нормы. Нахождение механической оси в 2 и 3 квадрантах (за исключением физиологического </a:t>
            </a:r>
            <a:r>
              <a:rPr lang="ru-RU" b="1" dirty="0" err="1" smtClean="0"/>
              <a:t>варуса</a:t>
            </a:r>
            <a:r>
              <a:rPr lang="ru-RU" b="1" dirty="0" smtClean="0"/>
              <a:t> у детей младше 2 лет и физиологического </a:t>
            </a:r>
            <a:r>
              <a:rPr lang="ru-RU" b="1" dirty="0" err="1" smtClean="0"/>
              <a:t>вальгуса</a:t>
            </a:r>
            <a:r>
              <a:rPr lang="ru-RU" b="1" dirty="0" smtClean="0"/>
              <a:t> у детей до 6-7 лет) считается патологическим. </a:t>
            </a:r>
          </a:p>
          <a:p>
            <a:pPr algn="just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1046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07" b="22163"/>
          <a:stretch/>
        </p:blipFill>
        <p:spPr>
          <a:xfrm>
            <a:off x="8100392" y="1"/>
            <a:ext cx="1043608" cy="48237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059832" y="506695"/>
            <a:ext cx="568863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 smtClean="0"/>
              <a:t>В норме дети в возрасте до 3-4 лет имеют вальгусную деформацию нижних конечностей на уровне коленных суставах до 15-20</a:t>
            </a:r>
            <a:r>
              <a:rPr lang="ru-RU" dirty="0" smtClean="0">
                <a:latin typeface="Calibri"/>
                <a:cs typeface="Calibri"/>
              </a:rPr>
              <a:t>°</a:t>
            </a:r>
            <a:endParaRPr lang="en-US" dirty="0"/>
          </a:p>
          <a:p>
            <a:pPr fontAlgn="base"/>
            <a:endParaRPr lang="en-US" dirty="0" smtClean="0"/>
          </a:p>
          <a:p>
            <a:pPr fontAlgn="base"/>
            <a:r>
              <a:rPr lang="ru-RU" dirty="0" smtClean="0"/>
              <a:t>После 7 лет </a:t>
            </a:r>
            <a:r>
              <a:rPr lang="ru-RU" dirty="0" err="1" smtClean="0"/>
              <a:t>вальгус</a:t>
            </a:r>
            <a:r>
              <a:rPr lang="ru-RU" dirty="0" smtClean="0"/>
              <a:t> в коленном суставе не должен превышать 10-12</a:t>
            </a:r>
            <a:r>
              <a:rPr lang="ru-RU" dirty="0">
                <a:latin typeface="Calibri"/>
                <a:cs typeface="Calibri"/>
              </a:rPr>
              <a:t> °</a:t>
            </a:r>
            <a:endParaRPr lang="en-US" dirty="0"/>
          </a:p>
          <a:p>
            <a:pPr fontAlgn="base"/>
            <a:endParaRPr lang="en-US" dirty="0" smtClean="0"/>
          </a:p>
          <a:p>
            <a:pPr fontAlgn="base"/>
            <a:r>
              <a:rPr lang="ru-RU" dirty="0" smtClean="0"/>
              <a:t>У детей старше 7 лет расстояние между лодыжками должно быть менее 7-8см.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59832" y="3090167"/>
            <a:ext cx="56931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b="1" dirty="0" smtClean="0"/>
              <a:t>ПОКАЗАНИЯ К ОПЕРАТИВНОМУ ВМЕШАТЕЛЬСТВУ</a:t>
            </a:r>
          </a:p>
          <a:p>
            <a:pPr fontAlgn="base"/>
            <a:r>
              <a:rPr lang="ru-RU" dirty="0" smtClean="0"/>
              <a:t>Вальгусная деформация </a:t>
            </a:r>
            <a:r>
              <a:rPr lang="en-US" dirty="0" smtClean="0"/>
              <a:t>&gt; </a:t>
            </a:r>
            <a:r>
              <a:rPr lang="en-US" dirty="0"/>
              <a:t>15-20° </a:t>
            </a:r>
            <a:r>
              <a:rPr lang="ru-RU" dirty="0" smtClean="0"/>
              <a:t>у пациентов младше 10 лет</a:t>
            </a:r>
          </a:p>
          <a:p>
            <a:pPr fontAlgn="base"/>
            <a:endParaRPr lang="en-US" dirty="0"/>
          </a:p>
          <a:p>
            <a:pPr fontAlgn="base"/>
            <a:r>
              <a:rPr lang="ru-RU" dirty="0" smtClean="0"/>
              <a:t>Проекция механической оси конечности в латеральном </a:t>
            </a:r>
            <a:r>
              <a:rPr lang="ru-RU" dirty="0" err="1" smtClean="0"/>
              <a:t>квандранте</a:t>
            </a:r>
            <a:r>
              <a:rPr lang="ru-RU" dirty="0" smtClean="0"/>
              <a:t> у детей старше 10 лет</a:t>
            </a:r>
            <a:r>
              <a:rPr lang="en-US" dirty="0"/>
              <a:t>  </a:t>
            </a:r>
          </a:p>
        </p:txBody>
      </p:sp>
      <p:pic>
        <p:nvPicPr>
          <p:cNvPr id="3074" name="Picture 2" descr="Valgus vs varus, knee, Elbow, Leg varus and valgus mnemonic? 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77" b="8547"/>
          <a:stretch/>
        </p:blipFill>
        <p:spPr bwMode="auto">
          <a:xfrm>
            <a:off x="611559" y="627534"/>
            <a:ext cx="2275219" cy="377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39552" y="136131"/>
            <a:ext cx="7344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ВАЛЬГУСНАЯ ДЕФОРМАЦИЯ </a:t>
            </a:r>
            <a:r>
              <a:rPr lang="ru-RU" sz="2400" b="1" dirty="0">
                <a:solidFill>
                  <a:schemeClr val="bg1"/>
                </a:solidFill>
              </a:rPr>
              <a:t>КОНЕЧНОСТИ</a:t>
            </a:r>
          </a:p>
        </p:txBody>
      </p:sp>
    </p:spTree>
    <p:extLst>
      <p:ext uri="{BB962C8B-B14F-4D97-AF65-F5344CB8AC3E}">
        <p14:creationId xmlns:p14="http://schemas.microsoft.com/office/powerpoint/2010/main" val="131046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07" b="22163"/>
          <a:stretch/>
        </p:blipFill>
        <p:spPr>
          <a:xfrm>
            <a:off x="8100392" y="1"/>
            <a:ext cx="1043608" cy="4823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47864" y="810738"/>
            <a:ext cx="51845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ru-RU" dirty="0" err="1" smtClean="0"/>
              <a:t>Варусная</a:t>
            </a:r>
            <a:r>
              <a:rPr lang="ru-RU" dirty="0" smtClean="0"/>
              <a:t> деформация конечностей нормальна для детей до 2 лет</a:t>
            </a:r>
            <a:r>
              <a:rPr lang="en-US" dirty="0"/>
              <a:t> </a:t>
            </a:r>
          </a:p>
          <a:p>
            <a:pPr algn="just" fontAlgn="base"/>
            <a:endParaRPr lang="ru-RU" dirty="0" smtClean="0"/>
          </a:p>
          <a:p>
            <a:pPr algn="just" fontAlgn="base"/>
            <a:r>
              <a:rPr lang="ru-RU" dirty="0" smtClean="0"/>
              <a:t>Ось конечности приближается к нейтральному положению примерно к 14-16 месяцам и переходит в вальгусное отклонение, которое достигает пика к 3-4 годам, далее </a:t>
            </a:r>
            <a:r>
              <a:rPr lang="ru-RU" dirty="0" err="1" smtClean="0"/>
              <a:t>вальгус</a:t>
            </a:r>
            <a:r>
              <a:rPr lang="ru-RU" dirty="0" smtClean="0"/>
              <a:t> убывает и ось конечности приближается к физиологическому положению к 7-8 годам</a:t>
            </a:r>
          </a:p>
          <a:p>
            <a:pPr fontAlgn="base"/>
            <a:endParaRPr lang="ru-RU" dirty="0"/>
          </a:p>
          <a:p>
            <a:pPr fontAlgn="base"/>
            <a:endParaRPr lang="en-US" dirty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36131"/>
            <a:ext cx="7344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ВАРУСНАЯ ДЕФОРМАЦИЯ </a:t>
            </a:r>
            <a:r>
              <a:rPr lang="ru-RU" sz="2400" b="1" dirty="0">
                <a:solidFill>
                  <a:schemeClr val="bg1"/>
                </a:solidFill>
              </a:rPr>
              <a:t>КОНЕЧНОСТИ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19872" y="3219822"/>
            <a:ext cx="51125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endParaRPr lang="ru-RU" b="1" dirty="0" smtClean="0"/>
          </a:p>
          <a:p>
            <a:pPr fontAlgn="base"/>
            <a:r>
              <a:rPr lang="ru-RU" b="1" dirty="0" smtClean="0"/>
              <a:t>ПОКАЗАНИЯ К ОПЕРАТИВНОМУ ВМЕШАТЕЛЬСТВУ</a:t>
            </a:r>
          </a:p>
          <a:p>
            <a:pPr fontAlgn="base"/>
            <a:r>
              <a:rPr lang="ru-RU" dirty="0" err="1" smtClean="0"/>
              <a:t>Варусная</a:t>
            </a:r>
            <a:r>
              <a:rPr lang="ru-RU" dirty="0" smtClean="0"/>
              <a:t> деформация у детей </a:t>
            </a:r>
            <a:r>
              <a:rPr lang="ru-RU" dirty="0" err="1" smtClean="0"/>
              <a:t>страше</a:t>
            </a:r>
            <a:r>
              <a:rPr lang="ru-RU" dirty="0" smtClean="0"/>
              <a:t> 3 лет. </a:t>
            </a:r>
          </a:p>
          <a:p>
            <a:pPr fontAlgn="base"/>
            <a:r>
              <a:rPr lang="ru-RU" dirty="0" smtClean="0"/>
              <a:t>Проекция механической оси конечности в медиальном </a:t>
            </a:r>
            <a:r>
              <a:rPr lang="ru-RU" dirty="0" err="1" smtClean="0"/>
              <a:t>квандранте</a:t>
            </a:r>
            <a:r>
              <a:rPr lang="ru-RU" dirty="0" smtClean="0"/>
              <a:t>.</a:t>
            </a:r>
            <a:endParaRPr lang="en-US" dirty="0"/>
          </a:p>
        </p:txBody>
      </p:sp>
      <p:pic>
        <p:nvPicPr>
          <p:cNvPr id="4098" name="Picture 2" descr="Valgus vs varus, knee, Elbow, Leg varus and valgus mnemonic? 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03" r="35097" b="8132"/>
          <a:stretch/>
        </p:blipFill>
        <p:spPr bwMode="auto">
          <a:xfrm>
            <a:off x="683568" y="915566"/>
            <a:ext cx="2133600" cy="378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46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07" b="22163"/>
          <a:stretch/>
        </p:blipFill>
        <p:spPr>
          <a:xfrm>
            <a:off x="8100392" y="1"/>
            <a:ext cx="1043608" cy="48237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97277" y="1563638"/>
            <a:ext cx="67687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sz="2400" b="1" dirty="0"/>
              <a:t>Any child with angular deformity and open </a:t>
            </a:r>
            <a:r>
              <a:rPr lang="en-US" sz="2400" b="1" dirty="0" err="1"/>
              <a:t>physes</a:t>
            </a:r>
            <a:r>
              <a:rPr lang="en-US" sz="2400" b="1" dirty="0"/>
              <a:t>, excluding</a:t>
            </a:r>
            <a:r>
              <a:rPr lang="ru-RU" sz="2400" b="1" dirty="0"/>
              <a:t> </a:t>
            </a:r>
            <a:r>
              <a:rPr lang="en-US" sz="2400" b="1" dirty="0"/>
              <a:t>physiologic </a:t>
            </a:r>
            <a:r>
              <a:rPr lang="en-US" sz="2400" b="1" dirty="0" err="1"/>
              <a:t>varus</a:t>
            </a:r>
            <a:r>
              <a:rPr lang="en-US" sz="2400" b="1" dirty="0"/>
              <a:t> and valgus, is a potential candidate for guided</a:t>
            </a:r>
            <a:r>
              <a:rPr lang="ru-RU" sz="2400" b="1" dirty="0"/>
              <a:t> </a:t>
            </a:r>
            <a:r>
              <a:rPr lang="en-US" sz="2400" b="1" dirty="0"/>
              <a:t>growth.</a:t>
            </a:r>
            <a:r>
              <a:rPr lang="ru-RU" sz="2400" b="1" dirty="0"/>
              <a:t> (</a:t>
            </a:r>
            <a:r>
              <a:rPr lang="en-US" sz="2400" b="1" dirty="0"/>
              <a:t>Peter M Stevens</a:t>
            </a:r>
            <a:r>
              <a:rPr lang="ru-RU" sz="2400" b="1" dirty="0"/>
              <a:t>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3020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07" b="22163"/>
          <a:stretch/>
        </p:blipFill>
        <p:spPr>
          <a:xfrm>
            <a:off x="8100392" y="1"/>
            <a:ext cx="1043608" cy="4823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31840" y="810738"/>
            <a:ext cx="540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en-US" dirty="0"/>
              <a:t> </a:t>
            </a:r>
          </a:p>
          <a:p>
            <a:pPr algn="just" fontAlgn="base"/>
            <a:r>
              <a:rPr lang="ru-RU" dirty="0" smtClean="0"/>
              <a:t>Разница в длине нижних конечностей меньше 2см. не вызывает значимых биомеханических нарушений и не ассоциирована с риском развития сколиоза (</a:t>
            </a:r>
            <a:r>
              <a:rPr lang="en-US" dirty="0"/>
              <a:t>Jason McKean</a:t>
            </a:r>
            <a:r>
              <a:rPr lang="ru-RU" dirty="0" smtClean="0"/>
              <a:t>) 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36131"/>
            <a:ext cx="7344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РАЗНОВЕЛИКОСТЬ НОГ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31840" y="2371606"/>
            <a:ext cx="51125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endParaRPr lang="ru-RU" b="1" dirty="0" smtClean="0"/>
          </a:p>
          <a:p>
            <a:pPr fontAlgn="base"/>
            <a:r>
              <a:rPr lang="ru-RU" b="1" dirty="0" smtClean="0"/>
              <a:t>ПОКАЗАНИЯ К ОПЕРАТИВНОМУ ВМЕШАТЕЛЬСТВУ С ПРИМЕНЕНИЕМ МЕТОДИКИ УПРАВЛЯЕМОГО РОСТА</a:t>
            </a:r>
          </a:p>
          <a:p>
            <a:pPr algn="just" fontAlgn="base"/>
            <a:r>
              <a:rPr lang="ru-RU" dirty="0" smtClean="0"/>
              <a:t>Разновеликость нижних конечностей от 2 до 5см, при условии сохранения открытых зон роста. </a:t>
            </a:r>
            <a:endParaRPr lang="en-US" dirty="0"/>
          </a:p>
        </p:txBody>
      </p:sp>
      <p:pic>
        <p:nvPicPr>
          <p:cNvPr id="1026" name="Picture 2" descr="Картинки по запросу Leg Length Discrepanc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60909"/>
            <a:ext cx="2160240" cy="3777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17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3014</TotalTime>
  <Words>698</Words>
  <Application>Microsoft Office PowerPoint</Application>
  <PresentationFormat>Экран (16:9)</PresentationFormat>
  <Paragraphs>103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Candara</vt:lpstr>
      <vt:lpstr>Symbol</vt:lpstr>
      <vt:lpstr>Times New Roman</vt:lpstr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User145</cp:lastModifiedBy>
  <cp:revision>58</cp:revision>
  <dcterms:created xsi:type="dcterms:W3CDTF">2017-04-23T06:47:38Z</dcterms:created>
  <dcterms:modified xsi:type="dcterms:W3CDTF">2020-04-30T05:10:44Z</dcterms:modified>
</cp:coreProperties>
</file>